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262" r:id="rId3"/>
    <p:sldId id="263" r:id="rId4"/>
    <p:sldId id="267" r:id="rId5"/>
    <p:sldId id="256" r:id="rId6"/>
    <p:sldId id="264" r:id="rId7"/>
    <p:sldId id="257" r:id="rId8"/>
    <p:sldId id="258" r:id="rId9"/>
    <p:sldId id="259" r:id="rId10"/>
    <p:sldId id="260" r:id="rId11"/>
    <p:sldId id="265" r:id="rId12"/>
    <p:sldId id="266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/>
    <p:restoredTop sz="94628"/>
  </p:normalViewPr>
  <p:slideViewPr>
    <p:cSldViewPr snapToGrid="0" snapToObjects="1" showGuides="1">
      <p:cViewPr>
        <p:scale>
          <a:sx n="96" d="100"/>
          <a:sy n="96" d="100"/>
        </p:scale>
        <p:origin x="784" y="5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3A5D5-2E46-754C-8878-CD602A07A32A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E30EB-1A62-7B4A-8054-B2286394D9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E30EB-1A62-7B4A-8054-B2286394D9B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106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AA809-BE4A-7DAE-1618-9A774A906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416ADD-FB7B-D328-25FC-DA11492E0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417F3-3923-D291-5BEC-F5AF232F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BC51B-C974-BA44-128F-2DB1D07C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0CCFB0-9AFC-A1D6-1875-F85381B2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512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414F-AE4E-B8A2-74E8-9E9FE0C2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F2CC50-76D4-2622-83C9-1C44E438E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7F5B2F-465B-ACBB-00CD-AD73D39D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D14DF-5EF2-B4A5-EE74-9F55F54A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F398B-E663-1DA8-98F7-9FE37173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729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B43595-6CD9-BF4B-40FB-1730D62B0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C6D7A3-A43B-5192-CCF3-A3B525A4C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E5F0F-0CC6-1ADF-84FB-02F87F60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BC583-CDBE-317D-9914-487F4112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A3B85-8601-2FCE-D8EB-37498249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8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A907F-F2A6-EDBD-7D63-28876EB5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E1C7D-BBE9-3A43-A9DC-C459A7887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9EC169-4456-D92C-A58F-286184B9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E60C3E-F528-62D0-28FA-80E28789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1F42F-AA44-9FDA-C0D5-B95C3302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648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FA5D9-A366-3347-739B-1D8536A3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D0730F-4B8D-F101-86DC-37D27B58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9E328F-4CB5-0A73-7F9B-B62B8AC4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A9455-8658-86D5-AB9D-BE3B9A2C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DA0CA7-0886-0BFF-F2B1-B359694E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506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653FB-D1F3-7458-66B6-8CD40505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00E21-7F36-8F9F-65F7-73A1176E1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59B4C7-0C91-71B2-FE77-85D825C0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4DF8E-8A23-0973-DBBA-052F841A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A84A36-310F-016B-3AA6-E9DB79CD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CAA457-582B-8EAA-D23B-718E1074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874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7DEE1-3F15-DE56-3AD2-BF4058C8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2BA84A-10F4-03F2-AE52-267CDD481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91C8B3-33EB-B85A-8ACA-026D04146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FD23E4-1A55-743C-EDEB-3B54BE50A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CEE8A0-ABFA-FD26-3A72-AA8D41C8F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D52162-6486-E342-A76D-35CB50DE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845A07-2238-36C2-216C-8CAE4B2B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7D5B89-F577-29AB-BB7B-CB0FD335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90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B11F5-58DD-5897-9940-10F06A02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CDFBFF-632D-DA5D-0405-0D7FF509B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88E7D1-1847-9032-6139-6841D158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E08488-C0F9-CCEB-DC8A-FFE8CA9D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05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65A1C4-273F-A769-E85C-1889165B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805B6D-D816-2E21-496C-EB7053F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238203-6F9A-5660-4E01-1B8035CA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976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EFBD5-1156-D22E-57B0-19B41099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3267B-41C2-EDFB-66D6-575FB991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9A877C-6E64-656B-4DF6-78EA90416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209689-84AB-23D5-A3E6-50674F1E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4B91CD-3472-3194-952A-2D21888F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D85998-86CA-F22A-782E-15057AEB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232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C815E-8DB5-636A-7FAB-C1065C64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DEF8DE-9055-2F68-822F-17C6D7FCE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55F6AF-7CBD-C95E-889F-58A8CB9F3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395113-A781-1753-D1E7-50699E57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5F81D3-1BC2-3AA8-1CC2-F84B5B68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37754B-8EFC-E8FE-6CA1-609A50EA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26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88C977-9C18-3975-E3EA-5A7A67FF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BD9AEC-CA29-90A0-896E-FBAD1BD57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6BCD88-7A44-690A-07DA-26CBCE1BD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06713-A687-E940-ACAC-17452FEE4F1C}" type="datetimeFigureOut">
              <a:rPr lang="es-MX" smtClean="0"/>
              <a:t>26/05/22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552C39-86EE-A559-CD95-1E78A2B20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B08A31-5D60-A14C-ADBF-29758D9D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59493-A136-5F45-9390-C17DE9148F8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32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FD9C5-2E51-8E9A-101A-C0B4FC6D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61" y="669926"/>
            <a:ext cx="9697278" cy="5757378"/>
          </a:xfrm>
        </p:spPr>
        <p:txBody>
          <a:bodyPr>
            <a:noAutofit/>
          </a:bodyPr>
          <a:lstStyle/>
          <a:p>
            <a:pPr algn="ctr"/>
            <a:r>
              <a:rPr lang="es-MX" sz="3600" dirty="0">
                <a:latin typeface="Papyrus" panose="020B0602040200020303" pitchFamily="34" charset="77"/>
              </a:rPr>
              <a:t>Detección de SNPs outliers entre dos tipos de paisajes que habita la lagartija </a:t>
            </a:r>
            <a:r>
              <a:rPr lang="es-MX" sz="3600" i="1" dirty="0">
                <a:latin typeface="Papyrus" panose="020B0602040200020303" pitchFamily="34" charset="77"/>
              </a:rPr>
              <a:t>Sceloporus grammicus</a:t>
            </a:r>
            <a:br>
              <a:rPr lang="es-MX" sz="3600" i="1" dirty="0">
                <a:latin typeface="Papyrus" panose="020B0602040200020303" pitchFamily="34" charset="77"/>
              </a:rPr>
            </a:br>
            <a:br>
              <a:rPr lang="es-MX" sz="3600" i="1" dirty="0">
                <a:latin typeface="Papyrus" panose="020B0602040200020303" pitchFamily="34" charset="77"/>
              </a:rPr>
            </a:br>
            <a:r>
              <a:rPr lang="es-MX" sz="3600" dirty="0">
                <a:latin typeface="Papyrus" panose="020B0602040200020303" pitchFamily="34" charset="77"/>
              </a:rPr>
              <a:t>Óscar Romero Báez</a:t>
            </a:r>
            <a:br>
              <a:rPr lang="es-MX" sz="3600" dirty="0">
                <a:latin typeface="Papyrus" panose="020B0602040200020303" pitchFamily="34" charset="77"/>
              </a:rPr>
            </a:br>
            <a:br>
              <a:rPr lang="es-MX" sz="3600" dirty="0">
                <a:latin typeface="Papyrus" panose="020B0602040200020303" pitchFamily="34" charset="77"/>
              </a:rPr>
            </a:br>
            <a:r>
              <a:rPr lang="es-MX" sz="3600" dirty="0">
                <a:latin typeface="Papyrus" panose="020B0602040200020303" pitchFamily="34" charset="77"/>
              </a:rPr>
              <a:t>Evolución molecular adaptativa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49914E-C8CF-AD34-5254-CC28AC09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4" y="142119"/>
            <a:ext cx="1456360" cy="16102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7B8133-73E9-0E85-DF44-CAD9B1F0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756" y="109845"/>
            <a:ext cx="1456360" cy="15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FA07DF-8B11-1B6C-7B83-31D5E784E52E}"/>
              </a:ext>
            </a:extLst>
          </p:cNvPr>
          <p:cNvSpPr/>
          <p:nvPr/>
        </p:nvSpPr>
        <p:spPr>
          <a:xfrm>
            <a:off x="200776" y="301349"/>
            <a:ext cx="2129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Detección de outliers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00FB61-B6EA-651C-D493-ECEB1F12267F}"/>
              </a:ext>
            </a:extLst>
          </p:cNvPr>
          <p:cNvSpPr/>
          <p:nvPr/>
        </p:nvSpPr>
        <p:spPr>
          <a:xfrm>
            <a:off x="949542" y="77180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BayeScan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81D805-6503-30B1-2C8C-9ED9BC26F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23" b="-1"/>
          <a:stretch/>
        </p:blipFill>
        <p:spPr>
          <a:xfrm>
            <a:off x="6003234" y="1110356"/>
            <a:ext cx="5579166" cy="4196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BA8205-3EDB-DF78-0EDE-434D8BF67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08"/>
          <a:stretch/>
        </p:blipFill>
        <p:spPr>
          <a:xfrm>
            <a:off x="200776" y="1110356"/>
            <a:ext cx="5492378" cy="419630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A2D25A2-B274-8BF4-66A0-EDC3EB2ACD35}"/>
              </a:ext>
            </a:extLst>
          </p:cNvPr>
          <p:cNvSpPr/>
          <p:nvPr/>
        </p:nvSpPr>
        <p:spPr>
          <a:xfrm>
            <a:off x="3379304" y="5645215"/>
            <a:ext cx="5433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solo un SNP outlier sujeto a selección entre sitios dentro de cada localidad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P6: SNP en posición 1728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SNP en posición 2906 </a:t>
            </a:r>
          </a:p>
        </p:txBody>
      </p:sp>
    </p:spTree>
    <p:extLst>
      <p:ext uri="{BB962C8B-B14F-4D97-AF65-F5344CB8AC3E}">
        <p14:creationId xmlns:p14="http://schemas.microsoft.com/office/powerpoint/2010/main" val="206833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13165C1-9EF8-148D-5596-FC36E8B5AE33}"/>
              </a:ext>
            </a:extLst>
          </p:cNvPr>
          <p:cNvSpPr/>
          <p:nvPr/>
        </p:nvSpPr>
        <p:spPr>
          <a:xfrm>
            <a:off x="971023" y="228470"/>
            <a:ext cx="1079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BayePass</a:t>
            </a:r>
            <a:endParaRPr lang="es-MX" sz="1600" baseline="-25000" dirty="0">
              <a:latin typeface="Papyrus" panose="020B06020402000203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A2DB66-350F-46E0-BADF-79BAD266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" y="567024"/>
            <a:ext cx="5887566" cy="45223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63CD84-C682-9B74-F9D4-0414249A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67024"/>
            <a:ext cx="5887566" cy="45223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D2AF257-424E-D05D-2ECC-3B03C087095A}"/>
              </a:ext>
            </a:extLst>
          </p:cNvPr>
          <p:cNvSpPr/>
          <p:nvPr/>
        </p:nvSpPr>
        <p:spPr>
          <a:xfrm>
            <a:off x="780078" y="5252278"/>
            <a:ext cx="43997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19 SNP outliers candidatos sujetos a selección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Asociados con humedad relativa, pendiente, elevación y MSI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Correlaciones positivas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1A7BD7-E266-1F2B-9D14-E4E5A3F16F91}"/>
              </a:ext>
            </a:extLst>
          </p:cNvPr>
          <p:cNvSpPr/>
          <p:nvPr/>
        </p:nvSpPr>
        <p:spPr>
          <a:xfrm>
            <a:off x="6839922" y="5182093"/>
            <a:ext cx="43997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P5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Detección de dos SNP outliers candidatos sujetos a selección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Asociados con elevación, NDVI y pendiente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Correlaciones positivas y negativas</a:t>
            </a:r>
          </a:p>
        </p:txBody>
      </p:sp>
    </p:spTree>
    <p:extLst>
      <p:ext uri="{BB962C8B-B14F-4D97-AF65-F5344CB8AC3E}">
        <p14:creationId xmlns:p14="http://schemas.microsoft.com/office/powerpoint/2010/main" val="280226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72D055B-1501-BF76-0551-3AB328001FDD}"/>
              </a:ext>
            </a:extLst>
          </p:cNvPr>
          <p:cNvSpPr/>
          <p:nvPr/>
        </p:nvSpPr>
        <p:spPr>
          <a:xfrm>
            <a:off x="467710" y="723854"/>
            <a:ext cx="2029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Conclusiones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F0A747-D517-BC71-D9A1-69018FAEB8F6}"/>
              </a:ext>
            </a:extLst>
          </p:cNvPr>
          <p:cNvSpPr/>
          <p:nvPr/>
        </p:nvSpPr>
        <p:spPr>
          <a:xfrm>
            <a:off x="232266" y="1480354"/>
            <a:ext cx="117274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Los paisajes análizados son diferente con respecto a la proporción de parches y variables ambientales.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Se detectaron cuatro cluster genéticos, agrupando a los individuos de cada sitio en cada uno de estos.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La heterocigosidad observada fue menor que la esperada, siendo un sitio agrícola (P5Agr) el que presentó los mayores niveles  y uno forestal los menores (P5For).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Los mayores niveles de diferenciación genética los presentó el sitio P6For con respecto a los demás sitios y P5For los menores niveles. 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BayeScan detectó solo un SNP candidato bajo selección en cada localidad detro de los diferentes sitios.</a:t>
            </a:r>
          </a:p>
          <a:p>
            <a:pPr marL="342900" indent="-342900" algn="just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 algn="just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BayPass detectó varios SNPs candidatos bajo selección, los cuales se asociaron a diferentes variables ambientales, concordando la altura y la pendiente entre ambas localidades.</a:t>
            </a:r>
          </a:p>
        </p:txBody>
      </p:sp>
    </p:spTree>
    <p:extLst>
      <p:ext uri="{BB962C8B-B14F-4D97-AF65-F5344CB8AC3E}">
        <p14:creationId xmlns:p14="http://schemas.microsoft.com/office/powerpoint/2010/main" val="3573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42EF6D-35C8-6AF5-6BBF-744CDB4C7590}"/>
              </a:ext>
            </a:extLst>
          </p:cNvPr>
          <p:cNvSpPr/>
          <p:nvPr/>
        </p:nvSpPr>
        <p:spPr>
          <a:xfrm>
            <a:off x="373242" y="1153447"/>
            <a:ext cx="109728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Papyrus" panose="020B0602040200020303" pitchFamily="34" charset="77"/>
              </a:rPr>
              <a:t>- Paisajes perturbados por actividades humanas generan grandes desafios a las especies.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endParaRPr lang="es-MX" sz="1400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- Entornos extremos y novedosos </a:t>
            </a:r>
            <a:r>
              <a:rPr lang="es-MX" sz="1400" dirty="0">
                <a:solidFill>
                  <a:srgbClr val="FF0000"/>
                </a:solidFill>
                <a:latin typeface="Papyrus" panose="020B0602040200020303" pitchFamily="34" charset="77"/>
                <a:sym typeface="Wingdings" pitchFamily="2" charset="2"/>
              </a:rPr>
              <a:t>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Sobrevivencia</a:t>
            </a: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¿Adaptaciones a estas condiciones perturbadas? </a:t>
            </a:r>
            <a:r>
              <a:rPr lang="es-MX" sz="1400" dirty="0">
                <a:solidFill>
                  <a:srgbClr val="FF0000"/>
                </a:solidFill>
                <a:latin typeface="Papyrus" panose="020B0602040200020303" pitchFamily="34" charset="77"/>
                <a:sym typeface="Wingdings" pitchFamily="2" charset="2"/>
              </a:rPr>
              <a:t>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 Sí</a:t>
            </a:r>
          </a:p>
          <a:p>
            <a:endParaRPr lang="es-MX" sz="1400" dirty="0">
              <a:latin typeface="Papyrus" panose="020B0602040200020303" pitchFamily="34" charset="7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Tolerancia a niveles altos de ruido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Luz artificial en las noches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Modificaciones en dieta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Resistencia a altas temperaturas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Modificiaciones conductuales o morfológicas</a:t>
            </a:r>
          </a:p>
          <a:p>
            <a:endParaRPr lang="es-MX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- Existencia de divergencia adaptativa entre poblaciones naturales y perturbadas.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Base genética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Escalas temporales cortas</a:t>
            </a:r>
          </a:p>
          <a:p>
            <a:pPr lvl="1"/>
            <a:endParaRPr lang="es-MX" dirty="0"/>
          </a:p>
          <a:p>
            <a:r>
              <a:rPr lang="es-MX" sz="1400" dirty="0">
                <a:latin typeface="Papyrus" panose="020B0602040200020303" pitchFamily="34" charset="77"/>
              </a:rPr>
              <a:t>- Entender los mecanismos que generan la divergencia adaptativa.</a:t>
            </a:r>
          </a:p>
          <a:p>
            <a:pPr marL="285750" indent="-285750">
              <a:buFontTx/>
              <a:buChar char="-"/>
            </a:pPr>
            <a:endParaRPr lang="es-MX" sz="1400" dirty="0">
              <a:latin typeface="Papyrus" panose="020B0602040200020303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Magnitud del cambio evolutivo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Potencial de colonización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Patrón repetitivo (evolución paralela)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A109ED-3E31-DBFD-345D-0EA010C9D709}"/>
              </a:ext>
            </a:extLst>
          </p:cNvPr>
          <p:cNvSpPr/>
          <p:nvPr/>
        </p:nvSpPr>
        <p:spPr>
          <a:xfrm>
            <a:off x="466007" y="335846"/>
            <a:ext cx="1914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Introducción</a:t>
            </a:r>
          </a:p>
        </p:txBody>
      </p:sp>
      <p:pic>
        <p:nvPicPr>
          <p:cNvPr id="1026" name="Picture 2" descr="Los pájaros fumigan sus nidos con colillas de cigarro">
            <a:extLst>
              <a:ext uri="{FF2B5EF4-FFF2-40B4-BE49-F238E27FC236}">
                <a16:creationId xmlns:a16="http://schemas.microsoft.com/office/drawing/2014/main" id="{75AB2A8C-DF9F-1885-42DD-BB646F842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42" y="422413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AURACIÓN DE BOSQUES Y PAISAJES">
            <a:extLst>
              <a:ext uri="{FF2B5EF4-FFF2-40B4-BE49-F238E27FC236}">
                <a16:creationId xmlns:a16="http://schemas.microsoft.com/office/drawing/2014/main" id="{B1BC9AE9-8484-63E3-30B0-F6964575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42" y="1528970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8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17EA9C7-D235-23FC-EEF3-C3E95F0EA7A8}"/>
              </a:ext>
            </a:extLst>
          </p:cNvPr>
          <p:cNvSpPr/>
          <p:nvPr/>
        </p:nvSpPr>
        <p:spPr>
          <a:xfrm>
            <a:off x="357809" y="3442622"/>
            <a:ext cx="6705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latin typeface="Papyrus" panose="020B0602040200020303" pitchFamily="34" charset="77"/>
              </a:rPr>
              <a:t>¿Habrá diferentes SNPs outliers, candidatos bajo selección, que puedan brindar evidencia de una posible divergencia adaptativa en </a:t>
            </a:r>
            <a:r>
              <a:rPr lang="es-MX" sz="1400" i="1" dirty="0">
                <a:latin typeface="Papyrus" panose="020B0602040200020303" pitchFamily="34" charset="77"/>
              </a:rPr>
              <a:t>S. grammicus, </a:t>
            </a:r>
            <a:r>
              <a:rPr lang="es-MX" sz="1400" dirty="0">
                <a:latin typeface="Papyrus" panose="020B0602040200020303" pitchFamily="34" charset="77"/>
              </a:rPr>
              <a:t>esto al comparar paisajes naturales y perturbados?</a:t>
            </a:r>
          </a:p>
          <a:p>
            <a:endParaRPr lang="es-MX" sz="1400" dirty="0">
              <a:latin typeface="Papyrus" panose="020B0602040200020303" pitchFamily="34" charset="77"/>
            </a:endParaRPr>
          </a:p>
          <a:p>
            <a:endParaRPr lang="es-MX" sz="1400" dirty="0">
              <a:latin typeface="Papyrus" panose="020B0602040200020303" pitchFamily="34" charset="77"/>
            </a:endParaRPr>
          </a:p>
          <a:p>
            <a:r>
              <a:rPr lang="es-MX" sz="1400" dirty="0">
                <a:latin typeface="Papyrus" panose="020B0602040200020303" pitchFamily="34" charset="77"/>
              </a:rPr>
              <a:t>¿Algún SNP se encontrará asociado a alguna variable ambiental y si es así esta asociación se repetira en distintos sitios perturbados?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1709E9-1C52-D01B-77F4-EF3567666D93}"/>
              </a:ext>
            </a:extLst>
          </p:cNvPr>
          <p:cNvSpPr/>
          <p:nvPr/>
        </p:nvSpPr>
        <p:spPr>
          <a:xfrm>
            <a:off x="357810" y="1538452"/>
            <a:ext cx="7434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057275" algn="l"/>
              </a:tabLst>
            </a:pPr>
            <a:r>
              <a:rPr lang="es-MX" sz="1400" dirty="0">
                <a:latin typeface="Papyrus" panose="020B0602040200020303" pitchFamily="34" charset="77"/>
              </a:rPr>
              <a:t>Una especie que puede habitar paisajes naturales y perturbados </a:t>
            </a: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 </a:t>
            </a:r>
            <a:r>
              <a:rPr lang="es-MX" sz="1400" i="1" dirty="0">
                <a:latin typeface="Papyrus" panose="020B0602040200020303" pitchFamily="34" charset="77"/>
                <a:sym typeface="Wingdings" pitchFamily="2" charset="2"/>
              </a:rPr>
              <a:t>Sceloporus grammicus</a:t>
            </a:r>
          </a:p>
          <a:p>
            <a:pPr>
              <a:tabLst>
                <a:tab pos="1057275" algn="l"/>
              </a:tabLst>
            </a:pPr>
            <a:endParaRPr lang="es-MX" sz="1400" i="1" dirty="0">
              <a:latin typeface="Papyrus" panose="020B0602040200020303" pitchFamily="34" charset="77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Modificaciones en su conducta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Patrones reproductivos diferentes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Modificación en su coloración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Papyrus" panose="020B0602040200020303" pitchFamily="34" charset="77"/>
                <a:sym typeface="Wingdings" pitchFamily="2" charset="2"/>
              </a:rPr>
              <a:t>Cambios en su morfología</a:t>
            </a:r>
          </a:p>
        </p:txBody>
      </p:sp>
      <p:pic>
        <p:nvPicPr>
          <p:cNvPr id="2050" name="Picture 2" descr="Lagartija Espinosa del Mezquite (Sceloporus grammicus) · NaturaLista Mexico">
            <a:extLst>
              <a:ext uri="{FF2B5EF4-FFF2-40B4-BE49-F238E27FC236}">
                <a16:creationId xmlns:a16="http://schemas.microsoft.com/office/drawing/2014/main" id="{CB386BF2-E3A0-7CDC-A7C0-1B4E515A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7004" r="22359" b="9758"/>
          <a:stretch/>
        </p:blipFill>
        <p:spPr bwMode="auto">
          <a:xfrm>
            <a:off x="8415130" y="976983"/>
            <a:ext cx="2968486" cy="19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gartija Espinosa del Mezquite (Sceloporus grammicus) · NaturaLista Mexico">
            <a:extLst>
              <a:ext uri="{FF2B5EF4-FFF2-40B4-BE49-F238E27FC236}">
                <a16:creationId xmlns:a16="http://schemas.microsoft.com/office/drawing/2014/main" id="{C7CE340E-79C1-7DED-61EF-583D2844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30" y="3611089"/>
            <a:ext cx="2968486" cy="194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0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CF45D0E-DC30-55AE-7624-5583FE3D3DE7}"/>
              </a:ext>
            </a:extLst>
          </p:cNvPr>
          <p:cNvSpPr/>
          <p:nvPr/>
        </p:nvSpPr>
        <p:spPr>
          <a:xfrm>
            <a:off x="664107" y="335846"/>
            <a:ext cx="1518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Objetivos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C262D4-96F3-9034-236A-BA79E7182DC5}"/>
              </a:ext>
            </a:extLst>
          </p:cNvPr>
          <p:cNvSpPr/>
          <p:nvPr/>
        </p:nvSpPr>
        <p:spPr>
          <a:xfrm>
            <a:off x="664107" y="1305341"/>
            <a:ext cx="107990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atin typeface="Papyrus" panose="020B0602040200020303" pitchFamily="34" charset="77"/>
              </a:rPr>
              <a:t>- General</a:t>
            </a:r>
          </a:p>
          <a:p>
            <a:endParaRPr lang="es-MX" dirty="0">
              <a:latin typeface="Papyrus" panose="020B0602040200020303" pitchFamily="34" charset="77"/>
            </a:endParaRPr>
          </a:p>
          <a:p>
            <a:r>
              <a:rPr lang="es-MX" dirty="0">
                <a:latin typeface="Papyrus" panose="020B0602040200020303" pitchFamily="34" charset="77"/>
              </a:rPr>
              <a:t>Detectar posibles SNPs outliers, candidatos bajo selección, entre dos tipos de paisajes (natural y perturbado) que habita la lagartija </a:t>
            </a:r>
            <a:r>
              <a:rPr lang="es-MX" i="1" dirty="0">
                <a:latin typeface="Papyrus" panose="020B0602040200020303" pitchFamily="34" charset="77"/>
              </a:rPr>
              <a:t>S. grammicus.</a:t>
            </a:r>
          </a:p>
          <a:p>
            <a:endParaRPr lang="es-MX" dirty="0">
              <a:latin typeface="Papyrus" panose="020B0602040200020303" pitchFamily="34" charset="77"/>
            </a:endParaRPr>
          </a:p>
          <a:p>
            <a:r>
              <a:rPr lang="es-MX" dirty="0">
                <a:latin typeface="Papyrus" panose="020B0602040200020303" pitchFamily="34" charset="77"/>
              </a:rPr>
              <a:t>-Particulares</a:t>
            </a:r>
          </a:p>
          <a:p>
            <a:endParaRPr lang="es-MX" dirty="0">
              <a:latin typeface="Papyrus" panose="020B0602040200020303" pitchFamily="34" charset="77"/>
            </a:endParaRPr>
          </a:p>
          <a:p>
            <a:pPr marL="342900" indent="-342900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Evaluar si existen diferencias entre ambos tipos de paisajes</a:t>
            </a:r>
            <a:r>
              <a:rPr lang="es-MX" i="1" dirty="0">
                <a:latin typeface="Papyrus" panose="020B0602040200020303" pitchFamily="34" charset="77"/>
              </a:rPr>
              <a:t>.</a:t>
            </a:r>
          </a:p>
          <a:p>
            <a:pPr marL="342900" indent="-342900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Identidificar el número de clusters genéticos más probable entre los sitios de estudio.</a:t>
            </a:r>
          </a:p>
          <a:p>
            <a:pPr marL="342900" indent="-342900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Estimar la diversidad y diferenciación genética.</a:t>
            </a:r>
          </a:p>
          <a:p>
            <a:pPr marL="342900" indent="-342900">
              <a:buAutoNum type="arabicParenR"/>
            </a:pPr>
            <a:endParaRPr lang="es-MX" dirty="0">
              <a:latin typeface="Papyrus" panose="020B0602040200020303" pitchFamily="34" charset="77"/>
            </a:endParaRPr>
          </a:p>
          <a:p>
            <a:pPr marL="342900" indent="-342900">
              <a:buAutoNum type="arabicParenR"/>
            </a:pPr>
            <a:r>
              <a:rPr lang="es-MX" dirty="0">
                <a:latin typeface="Papyrus" panose="020B0602040200020303" pitchFamily="34" charset="77"/>
              </a:rPr>
              <a:t>Detectar SNPs outliers, candidatos bajo selección, empleando diferente métodos.</a:t>
            </a:r>
          </a:p>
          <a:p>
            <a:endParaRPr lang="es-MX" dirty="0">
              <a:latin typeface="Papyrus" panose="020B0602040200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227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3C54DF43-AEDC-18BE-BFF6-4C80C5433F13}"/>
              </a:ext>
            </a:extLst>
          </p:cNvPr>
          <p:cNvGrpSpPr/>
          <p:nvPr/>
        </p:nvGrpSpPr>
        <p:grpSpPr>
          <a:xfrm>
            <a:off x="133236" y="781878"/>
            <a:ext cx="7314486" cy="5936974"/>
            <a:chOff x="133236" y="206722"/>
            <a:chExt cx="8074062" cy="778355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34006F6-69C8-04F3-9301-A2C61B493B66}"/>
                </a:ext>
              </a:extLst>
            </p:cNvPr>
            <p:cNvGrpSpPr/>
            <p:nvPr/>
          </p:nvGrpSpPr>
          <p:grpSpPr>
            <a:xfrm>
              <a:off x="133236" y="206722"/>
              <a:ext cx="8074062" cy="7783552"/>
              <a:chOff x="133236" y="206722"/>
              <a:chExt cx="8074062" cy="7783552"/>
            </a:xfrm>
          </p:grpSpPr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DCF48C2C-8AE1-0406-449B-382964564F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73587" y="206722"/>
                <a:ext cx="3033711" cy="1778195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CD915947-0F9F-FBD7-587D-24D173AF28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587" y="213545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914BB4B-6806-3C6C-1905-C1D999909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36" y="206722"/>
                <a:ext cx="4944854" cy="3706931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0AACCFA1-0BD7-705B-CD6C-2FA2AA7D0B72}"/>
                  </a:ext>
                </a:extLst>
              </p:cNvPr>
              <p:cNvSpPr txBox="1"/>
              <p:nvPr/>
            </p:nvSpPr>
            <p:spPr>
              <a:xfrm>
                <a:off x="5173586" y="206722"/>
                <a:ext cx="92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P6Agr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C6C32FE9-7C87-4788-1F42-84B646871B06}"/>
                  </a:ext>
                </a:extLst>
              </p:cNvPr>
              <p:cNvSpPr txBox="1"/>
              <p:nvPr/>
            </p:nvSpPr>
            <p:spPr>
              <a:xfrm>
                <a:off x="4594303" y="206722"/>
                <a:ext cx="483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P6</a:t>
                </a:r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5ABB553B-AD0F-70EA-71B6-1531A0FD7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587" y="417376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E35667B5-4D9C-A8BB-5A35-CBF83BA2F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3587" y="6212078"/>
                <a:ext cx="3033710" cy="1778195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EF985AAD-6424-E1EF-FFE0-A28177E75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236" y="4172922"/>
                <a:ext cx="4944854" cy="3817352"/>
              </a:xfrm>
              <a:prstGeom prst="rect">
                <a:avLst/>
              </a:prstGeom>
            </p:spPr>
          </p:pic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51A71CA-8CA2-3AE4-7B50-86ED50E15C66}"/>
                  </a:ext>
                </a:extLst>
              </p:cNvPr>
              <p:cNvSpPr txBox="1"/>
              <p:nvPr/>
            </p:nvSpPr>
            <p:spPr>
              <a:xfrm>
                <a:off x="4642051" y="4227082"/>
                <a:ext cx="483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P5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88A8865-033F-CF58-7503-2CB0581B44C4}"/>
                </a:ext>
              </a:extLst>
            </p:cNvPr>
            <p:cNvSpPr txBox="1"/>
            <p:nvPr/>
          </p:nvSpPr>
          <p:spPr>
            <a:xfrm>
              <a:off x="5173585" y="213159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P6For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5F64939-B399-3B65-BAA9-108B1D553DE0}"/>
                </a:ext>
              </a:extLst>
            </p:cNvPr>
            <p:cNvSpPr txBox="1"/>
            <p:nvPr/>
          </p:nvSpPr>
          <p:spPr>
            <a:xfrm>
              <a:off x="5173587" y="417183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P5Agr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A1111E8-4384-4F4A-E994-18A2515EC24C}"/>
                </a:ext>
              </a:extLst>
            </p:cNvPr>
            <p:cNvSpPr txBox="1"/>
            <p:nvPr/>
          </p:nvSpPr>
          <p:spPr>
            <a:xfrm>
              <a:off x="5170146" y="6212078"/>
              <a:ext cx="92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P5For</a:t>
              </a:r>
            </a:p>
          </p:txBody>
        </p:sp>
      </p:grpSp>
      <p:pic>
        <p:nvPicPr>
          <p:cNvPr id="32" name="Imagen 31">
            <a:extLst>
              <a:ext uri="{FF2B5EF4-FFF2-40B4-BE49-F238E27FC236}">
                <a16:creationId xmlns:a16="http://schemas.microsoft.com/office/drawing/2014/main" id="{E2472029-DA59-EE5F-6B12-85E22D9F4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104" y="4668832"/>
            <a:ext cx="2413035" cy="205001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73065308-7895-BDD4-8D88-5B6F4A9443DB}"/>
              </a:ext>
            </a:extLst>
          </p:cNvPr>
          <p:cNvSpPr/>
          <p:nvPr/>
        </p:nvSpPr>
        <p:spPr>
          <a:xfrm>
            <a:off x="7579104" y="792626"/>
            <a:ext cx="44796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>
                <a:latin typeface="Papyrus" panose="020B0602040200020303" pitchFamily="34" charset="77"/>
              </a:rPr>
              <a:t>Muestreo: 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Dos localidades en dos paisajes diferentes (forestal y agrícola).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Individuos: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10 individuos por paisaje (toma de tejido de cola)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Variables: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Coordenadas, temperatura del aire y suelo, humedad relativa y altura.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Presencia de zonas agrícolas, asentamientos, caminos y tipo de vegetación.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Variables procesadas:</a:t>
            </a:r>
          </a:p>
          <a:p>
            <a:endParaRPr lang="es-MX" sz="1200" dirty="0">
              <a:latin typeface="Papyrus" panose="020B0602040200020303" pitchFamily="34" charset="77"/>
            </a:endParaRPr>
          </a:p>
          <a:p>
            <a:r>
              <a:rPr lang="es-MX" sz="1200" dirty="0">
                <a:latin typeface="Papyrus" panose="020B0602040200020303" pitchFamily="34" charset="77"/>
              </a:rPr>
              <a:t>Pendiente, índice de vegetación de diferencia normalizada (NDVI)  e índice de estrés por humedad (MSI)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7FBFEDF-B3BB-AC2F-55AC-47D8ECC40403}"/>
              </a:ext>
            </a:extLst>
          </p:cNvPr>
          <p:cNvSpPr/>
          <p:nvPr/>
        </p:nvSpPr>
        <p:spPr>
          <a:xfrm>
            <a:off x="133236" y="221333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85536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228D92-8CB3-732B-3BD8-A4DBF362B44E}"/>
              </a:ext>
            </a:extLst>
          </p:cNvPr>
          <p:cNvSpPr/>
          <p:nvPr/>
        </p:nvSpPr>
        <p:spPr>
          <a:xfrm>
            <a:off x="1633989" y="1749773"/>
            <a:ext cx="1678665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b="1" dirty="0">
                <a:latin typeface="Papyrus" panose="020B0602040200020303" pitchFamily="34" charset="77"/>
              </a:rPr>
              <a:t>Análisis del paisaje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7A42D2-92C2-DA94-8C19-4A90D236D23D}"/>
              </a:ext>
            </a:extLst>
          </p:cNvPr>
          <p:cNvSpPr/>
          <p:nvPr/>
        </p:nvSpPr>
        <p:spPr>
          <a:xfrm>
            <a:off x="1442283" y="2421047"/>
            <a:ext cx="2062078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Clasificación supervisada de uso de suelos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(Datos de presencia; QGIS)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DB7528-E12F-99CE-E74B-0CABC01949DB}"/>
              </a:ext>
            </a:extLst>
          </p:cNvPr>
          <p:cNvSpPr/>
          <p:nvPr/>
        </p:nvSpPr>
        <p:spPr>
          <a:xfrm>
            <a:off x="602950" y="4231118"/>
            <a:ext cx="165294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Estimación del área de los parches (Fragstats)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BE79E5B-B45E-09C0-7AEF-10CA3C46B3AB}"/>
              </a:ext>
            </a:extLst>
          </p:cNvPr>
          <p:cNvSpPr/>
          <p:nvPr/>
        </p:nvSpPr>
        <p:spPr>
          <a:xfrm>
            <a:off x="3715032" y="1642052"/>
            <a:ext cx="206207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Correlaciones y estandarización (R)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2F5E970-7F5C-02B1-E1CA-A7B47EFAC3B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473322" y="2057550"/>
            <a:ext cx="0" cy="363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5DE8425-907B-BC95-7620-96F77C8BFA30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3312654" y="1903662"/>
            <a:ext cx="402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8611C1A-758D-55A9-92CA-3B77FF9A661F}"/>
              </a:ext>
            </a:extLst>
          </p:cNvPr>
          <p:cNvSpPr/>
          <p:nvPr/>
        </p:nvSpPr>
        <p:spPr>
          <a:xfrm>
            <a:off x="7765418" y="3445064"/>
            <a:ext cx="15951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b="1" dirty="0">
                <a:latin typeface="Papyrus" panose="020B0602040200020303" pitchFamily="34" charset="77"/>
              </a:rPr>
              <a:t>Análisis genómico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529EBA-0528-A045-9B81-063DF3C28EE8}"/>
              </a:ext>
            </a:extLst>
          </p:cNvPr>
          <p:cNvSpPr/>
          <p:nvPr/>
        </p:nvSpPr>
        <p:spPr>
          <a:xfrm>
            <a:off x="7024160" y="1691683"/>
            <a:ext cx="307770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Extracción y secuenciación de ADN 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(ddrad-seq/ Illumina Hi-seq 200)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998AD29-5C0E-FD01-63CC-BAC6063C3165}"/>
              </a:ext>
            </a:extLst>
          </p:cNvPr>
          <p:cNvSpPr/>
          <p:nvPr/>
        </p:nvSpPr>
        <p:spPr>
          <a:xfrm>
            <a:off x="7120498" y="2602668"/>
            <a:ext cx="2885022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Filtrados y ensamble de novo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(Trimmomatic, Stacks y VCFtools)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5F151B4-CB56-971F-265A-339A8AC0C7FF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8563009" y="2214903"/>
            <a:ext cx="2" cy="387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5A8268D-CDD4-E917-FCE4-D27403842A0D}"/>
              </a:ext>
            </a:extLst>
          </p:cNvPr>
          <p:cNvCxnSpPr>
            <a:cxnSpLocks/>
            <a:stCxn id="19" idx="0"/>
            <a:endCxn id="22" idx="2"/>
          </p:cNvCxnSpPr>
          <p:nvPr/>
        </p:nvCxnSpPr>
        <p:spPr>
          <a:xfrm flipV="1">
            <a:off x="8563009" y="3125888"/>
            <a:ext cx="0" cy="319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0C82E6F-AD48-33D8-C962-D9648759E479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10005520" y="2864278"/>
            <a:ext cx="4084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7F0B1BA-F685-0797-B042-567508238C21}"/>
              </a:ext>
            </a:extLst>
          </p:cNvPr>
          <p:cNvSpPr/>
          <p:nvPr/>
        </p:nvSpPr>
        <p:spPr>
          <a:xfrm>
            <a:off x="10413950" y="2710389"/>
            <a:ext cx="998287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7599 SNPs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24EC2D8-F828-2712-C6C4-0ED1B04B39DE}"/>
              </a:ext>
            </a:extLst>
          </p:cNvPr>
          <p:cNvSpPr/>
          <p:nvPr/>
        </p:nvSpPr>
        <p:spPr>
          <a:xfrm>
            <a:off x="7531969" y="4231118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Estimación de diversidad genética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y coeficiente F</a:t>
            </a:r>
            <a:r>
              <a:rPr lang="es-MX" sz="1400" baseline="-25000" dirty="0">
                <a:latin typeface="Papyrus" panose="020B0602040200020303" pitchFamily="34" charset="77"/>
              </a:rPr>
              <a:t>ST </a:t>
            </a:r>
            <a:r>
              <a:rPr lang="es-MX" sz="1400" dirty="0">
                <a:latin typeface="Papyrus" panose="020B0602040200020303" pitchFamily="34" charset="77"/>
              </a:rPr>
              <a:t>(adegenet y hierstat)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1EC8B63-CE35-5271-FBEA-14FAA5A6D827}"/>
              </a:ext>
            </a:extLst>
          </p:cNvPr>
          <p:cNvSpPr/>
          <p:nvPr/>
        </p:nvSpPr>
        <p:spPr>
          <a:xfrm>
            <a:off x="5192508" y="4224900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Identificación de clusters genéticos</a:t>
            </a:r>
          </a:p>
          <a:p>
            <a:pPr algn="ctr"/>
            <a:r>
              <a:rPr lang="es-MX" sz="1400" dirty="0">
                <a:latin typeface="Papyrus" panose="020B0602040200020303" pitchFamily="34" charset="77"/>
              </a:rPr>
              <a:t>(find.cluste y DPCA; adegenet)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AF92B6A-EF37-0A58-8024-470F2978E5FE}"/>
              </a:ext>
            </a:extLst>
          </p:cNvPr>
          <p:cNvSpPr/>
          <p:nvPr/>
        </p:nvSpPr>
        <p:spPr>
          <a:xfrm>
            <a:off x="9892676" y="4231118"/>
            <a:ext cx="20620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Detección de SNPs outliers candidatos a selección (BayeScan y BayPass)</a:t>
            </a:r>
          </a:p>
        </p:txBody>
      </p:sp>
      <p:cxnSp>
        <p:nvCxnSpPr>
          <p:cNvPr id="40" name="Conector angular 39">
            <a:extLst>
              <a:ext uri="{FF2B5EF4-FFF2-40B4-BE49-F238E27FC236}">
                <a16:creationId xmlns:a16="http://schemas.microsoft.com/office/drawing/2014/main" id="{111E800B-48C8-EDAC-4E1C-5DFADAD92BA4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>
            <a:off x="7157249" y="2819139"/>
            <a:ext cx="472059" cy="233946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ctor angular 41">
            <a:extLst>
              <a:ext uri="{FF2B5EF4-FFF2-40B4-BE49-F238E27FC236}">
                <a16:creationId xmlns:a16="http://schemas.microsoft.com/office/drawing/2014/main" id="{6F4B2919-DDCC-D2C4-A4B4-DC9E7139383C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 rot="5400000">
            <a:off x="8323871" y="3991979"/>
            <a:ext cx="478277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AF5D4BD2-994F-D135-A157-EB6F402AC3DD}"/>
              </a:ext>
            </a:extLst>
          </p:cNvPr>
          <p:cNvCxnSpPr>
            <a:cxnSpLocks/>
            <a:stCxn id="19" idx="2"/>
            <a:endCxn id="37" idx="0"/>
          </p:cNvCxnSpPr>
          <p:nvPr/>
        </p:nvCxnSpPr>
        <p:spPr>
          <a:xfrm rot="16200000" flipH="1">
            <a:off x="9504224" y="2811626"/>
            <a:ext cx="478277" cy="236070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5246C26-F85F-6C61-620C-1E902947D61D}"/>
              </a:ext>
            </a:extLst>
          </p:cNvPr>
          <p:cNvSpPr/>
          <p:nvPr/>
        </p:nvSpPr>
        <p:spPr>
          <a:xfrm>
            <a:off x="2687371" y="4231118"/>
            <a:ext cx="165294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Papyrus" panose="020B0602040200020303" pitchFamily="34" charset="77"/>
              </a:rPr>
              <a:t>Obtención de variables (Pendiente, NDVI y MSI)</a:t>
            </a:r>
          </a:p>
        </p:txBody>
      </p: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33666B54-DA35-3367-AB79-D55D25835AF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1631112" y="3388908"/>
            <a:ext cx="640520" cy="10439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4094ED49-617F-18E2-2725-02AFFE9EED30}"/>
              </a:ext>
            </a:extLst>
          </p:cNvPr>
          <p:cNvCxnSpPr>
            <a:cxnSpLocks/>
            <a:stCxn id="5" idx="2"/>
            <a:endCxn id="51" idx="0"/>
          </p:cNvCxnSpPr>
          <p:nvPr/>
        </p:nvCxnSpPr>
        <p:spPr>
          <a:xfrm rot="16200000" flipH="1">
            <a:off x="2673322" y="3390597"/>
            <a:ext cx="640520" cy="10405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2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BB49CC-98E5-2FE4-BBC8-8FF9899B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03" y="988659"/>
            <a:ext cx="4862464" cy="38304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744058-E7A3-EF16-4B51-B2D9C494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38" y="245326"/>
            <a:ext cx="3265715" cy="27118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1F3FE7-96E9-9903-491F-821C6516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19" y="245326"/>
            <a:ext cx="3265715" cy="27118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BC2E1D-E7DB-868C-5D13-CE56C625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220" y="3465513"/>
            <a:ext cx="3265715" cy="271183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B7CC5D8-C8B1-C545-44E7-F459DE62C136}"/>
              </a:ext>
            </a:extLst>
          </p:cNvPr>
          <p:cNvSpPr/>
          <p:nvPr/>
        </p:nvSpPr>
        <p:spPr>
          <a:xfrm>
            <a:off x="6096000" y="6224035"/>
            <a:ext cx="223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511.5, p-value = 0.01169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48.5, p-value = 0.00811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7126A9-C0F9-C866-36CF-2F7071A77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339" y="3429000"/>
            <a:ext cx="3197214" cy="262164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E6E3371-8748-A405-4181-A0BDA28669DF}"/>
              </a:ext>
            </a:extLst>
          </p:cNvPr>
          <p:cNvSpPr/>
          <p:nvPr/>
        </p:nvSpPr>
        <p:spPr>
          <a:xfrm>
            <a:off x="5887610" y="2957163"/>
            <a:ext cx="2441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430, p-value = 0.0009158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P5:W = 45, p-value = 0.005247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CBA23F0-7040-E352-6AC8-E2E54B7A8238}"/>
              </a:ext>
            </a:extLst>
          </p:cNvPr>
          <p:cNvSpPr/>
          <p:nvPr/>
        </p:nvSpPr>
        <p:spPr>
          <a:xfrm>
            <a:off x="9366689" y="2957162"/>
            <a:ext cx="2457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0, p-value = 3.256e-14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204, p-value = 0.0001483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F5AC817-46F4-0E04-CB79-FEA10935E6EF}"/>
              </a:ext>
            </a:extLst>
          </p:cNvPr>
          <p:cNvSpPr/>
          <p:nvPr/>
        </p:nvSpPr>
        <p:spPr>
          <a:xfrm>
            <a:off x="9345849" y="6130662"/>
            <a:ext cx="2478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P6: W = 405, p-value = 0.0003667</a:t>
            </a: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P5: W = 176, p-value = 0.008669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16670A2-4610-D3D6-8151-3582313C44F2}"/>
              </a:ext>
            </a:extLst>
          </p:cNvPr>
          <p:cNvSpPr/>
          <p:nvPr/>
        </p:nvSpPr>
        <p:spPr>
          <a:xfrm>
            <a:off x="736729" y="5034985"/>
            <a:ext cx="3702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Sitios forestales con mayor proporción de áreas boscosas.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agrícolas con mayor presencia de zonas de agricultura, suelo desnudo y caminos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3282506-60D7-332B-6F2F-12FE84C3756A}"/>
              </a:ext>
            </a:extLst>
          </p:cNvPr>
          <p:cNvSpPr/>
          <p:nvPr/>
        </p:nvSpPr>
        <p:spPr>
          <a:xfrm>
            <a:off x="361140" y="419053"/>
            <a:ext cx="2813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Análisis del paisaje</a:t>
            </a:r>
          </a:p>
        </p:txBody>
      </p:sp>
    </p:spTree>
    <p:extLst>
      <p:ext uri="{BB962C8B-B14F-4D97-AF65-F5344CB8AC3E}">
        <p14:creationId xmlns:p14="http://schemas.microsoft.com/office/powerpoint/2010/main" val="352222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A278C1-37B3-8463-6D7E-2D4B368A6EA4}"/>
              </a:ext>
            </a:extLst>
          </p:cNvPr>
          <p:cNvSpPr/>
          <p:nvPr/>
        </p:nvSpPr>
        <p:spPr>
          <a:xfrm>
            <a:off x="207981" y="207019"/>
            <a:ext cx="2602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400" b="1" dirty="0">
                <a:latin typeface="Papyrus" panose="020B0602040200020303" pitchFamily="34" charset="77"/>
              </a:rPr>
              <a:t>Análisis genómico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37D0C0-A298-0F16-FD19-D3EA679E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" y="1578176"/>
            <a:ext cx="5450697" cy="381548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DAF52-AC11-C50E-9D8C-008AA1076849}"/>
              </a:ext>
            </a:extLst>
          </p:cNvPr>
          <p:cNvSpPr/>
          <p:nvPr/>
        </p:nvSpPr>
        <p:spPr>
          <a:xfrm>
            <a:off x="1081954" y="5959848"/>
            <a:ext cx="3702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Función find.cluster y DPCA indican una  K = 4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F5F32C-0CED-7183-1EB8-4890604515AF}"/>
              </a:ext>
            </a:extLst>
          </p:cNvPr>
          <p:cNvSpPr/>
          <p:nvPr/>
        </p:nvSpPr>
        <p:spPr>
          <a:xfrm>
            <a:off x="497200" y="1011992"/>
            <a:ext cx="2845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Número de clusters genéticos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4EC17B-89F5-DF9E-9528-935E3E2B7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019"/>
            <a:ext cx="5888019" cy="41131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F11B2A0-CDCA-F779-7B89-F1FCD8979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32" r="5064" b="7730"/>
          <a:stretch/>
        </p:blipFill>
        <p:spPr>
          <a:xfrm>
            <a:off x="6584453" y="4505739"/>
            <a:ext cx="4911112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8EF46F2-E038-887D-76F2-D68B361D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2" y="1026767"/>
            <a:ext cx="6082749" cy="443312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02B978-490E-905A-D988-BEF3CAE3FABE}"/>
              </a:ext>
            </a:extLst>
          </p:cNvPr>
          <p:cNvSpPr/>
          <p:nvPr/>
        </p:nvSpPr>
        <p:spPr>
          <a:xfrm>
            <a:off x="470450" y="5634725"/>
            <a:ext cx="5433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Heterocigosidad esperada &gt; Heterocigosidad observada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 P5Agr &gt; Heterocigosidad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P5 For &lt; Hetocigosidad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3E8B44-B1D5-630C-56B8-4FE422C07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" t="22722" r="50000" b="19307"/>
          <a:stretch/>
        </p:blipFill>
        <p:spPr>
          <a:xfrm>
            <a:off x="6778958" y="1026767"/>
            <a:ext cx="5015476" cy="41548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9CBD0A-A870-0F14-911F-190D736A4D21}"/>
              </a:ext>
            </a:extLst>
          </p:cNvPr>
          <p:cNvSpPr/>
          <p:nvPr/>
        </p:nvSpPr>
        <p:spPr>
          <a:xfrm>
            <a:off x="327850" y="513384"/>
            <a:ext cx="5294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600" dirty="0">
                <a:latin typeface="Papyrus" panose="020B0602040200020303" pitchFamily="34" charset="77"/>
              </a:rPr>
              <a:t>Diversidad genética y Coeficiente de diferenciación F</a:t>
            </a:r>
            <a:r>
              <a:rPr lang="es-MX" sz="1600" baseline="-25000" dirty="0">
                <a:latin typeface="Papyrus" panose="020B0602040200020303" pitchFamily="34" charset="77"/>
              </a:rPr>
              <a:t>ST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F6A1D45-8A73-2043-B860-97D330F0574B}"/>
              </a:ext>
            </a:extLst>
          </p:cNvPr>
          <p:cNvSpPr/>
          <p:nvPr/>
        </p:nvSpPr>
        <p:spPr>
          <a:xfrm>
            <a:off x="6570000" y="5459896"/>
            <a:ext cx="5433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Papyrus" panose="020B0602040200020303" pitchFamily="34" charset="77"/>
              </a:rPr>
              <a:t>Sitios P6For &gt; Diferenciación genética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Sitios P5For &lt; Diferenciación genética</a:t>
            </a:r>
          </a:p>
          <a:p>
            <a:pPr algn="ctr"/>
            <a:endParaRPr lang="es-MX" sz="1200" dirty="0">
              <a:latin typeface="Papyrus" panose="020B0602040200020303" pitchFamily="34" charset="77"/>
            </a:endParaRPr>
          </a:p>
          <a:p>
            <a:pPr algn="ctr"/>
            <a:r>
              <a:rPr lang="es-MX" sz="1200" dirty="0">
                <a:latin typeface="Papyrus" panose="020B0602040200020303" pitchFamily="34" charset="77"/>
              </a:rPr>
              <a:t>P6Agr y P5Agr = Diferenciación moderada</a:t>
            </a:r>
          </a:p>
        </p:txBody>
      </p:sp>
    </p:spTree>
    <p:extLst>
      <p:ext uri="{BB962C8B-B14F-4D97-AF65-F5344CB8AC3E}">
        <p14:creationId xmlns:p14="http://schemas.microsoft.com/office/powerpoint/2010/main" val="1401446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825</Words>
  <Application>Microsoft Macintosh PowerPoint</Application>
  <PresentationFormat>Panorámica</PresentationFormat>
  <Paragraphs>152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Papyrus</vt:lpstr>
      <vt:lpstr>Tema de Office</vt:lpstr>
      <vt:lpstr>Detección de SNPs outliers entre dos tipos de paisajes que habita la lagartija Sceloporus grammicus  Óscar Romero Báez  Evolución molecular adaptativa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SNPs outliers entre dos tipos de paisajes que habita la lagartija Sceloporus grammicus  Óscar Romero Báez  Evolución molecular adaptativa</dc:title>
  <dc:creator>Óscar Romero Báez</dc:creator>
  <cp:lastModifiedBy>Óscar Romero Báez</cp:lastModifiedBy>
  <cp:revision>4</cp:revision>
  <dcterms:created xsi:type="dcterms:W3CDTF">2022-05-26T05:50:11Z</dcterms:created>
  <dcterms:modified xsi:type="dcterms:W3CDTF">2022-05-26T09:13:42Z</dcterms:modified>
</cp:coreProperties>
</file>